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2" r:id="rId6"/>
    <p:sldId id="263" r:id="rId7"/>
    <p:sldId id="274" r:id="rId8"/>
    <p:sldId id="259" r:id="rId9"/>
    <p:sldId id="265" r:id="rId10"/>
    <p:sldId id="266" r:id="rId11"/>
    <p:sldId id="270" r:id="rId12"/>
    <p:sldId id="271" r:id="rId13"/>
    <p:sldId id="272" r:id="rId14"/>
    <p:sldId id="260" r:id="rId15"/>
    <p:sldId id="273" r:id="rId16"/>
    <p:sldId id="275" r:id="rId17"/>
    <p:sldId id="276" r:id="rId18"/>
    <p:sldId id="269" r:id="rId19"/>
    <p:sldId id="261" r:id="rId20"/>
    <p:sldId id="267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FF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0" autoAdjust="0"/>
    <p:restoredTop sz="94660"/>
  </p:normalViewPr>
  <p:slideViewPr>
    <p:cSldViewPr snapToGrid="0">
      <p:cViewPr>
        <p:scale>
          <a:sx n="84" d="100"/>
          <a:sy n="84" d="100"/>
        </p:scale>
        <p:origin x="8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A921A-0FEC-46C2-975D-E7C8CA96BE94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kumimoji="1" lang="ja-JP" altLang="en-US"/>
        </a:p>
      </dgm:t>
    </dgm:pt>
    <dgm:pt modelId="{3272912E-BD25-49FA-9058-5A1E1ACC6DFC}">
      <dgm:prSet phldrT="[テキスト]"/>
      <dgm:spPr/>
      <dgm:t>
        <a:bodyPr/>
        <a:lstStyle/>
        <a:p>
          <a:r>
            <a:rPr kumimoji="1" lang="ja-JP" altLang="en-US" dirty="0"/>
            <a:t>電圧</a:t>
          </a:r>
        </a:p>
      </dgm:t>
    </dgm:pt>
    <dgm:pt modelId="{9E0E7726-8FF6-4F0E-9A00-0FFCF00194E3}" type="parTrans" cxnId="{599F7897-1D3B-4C8F-9A75-EB6840D7C07A}">
      <dgm:prSet/>
      <dgm:spPr/>
      <dgm:t>
        <a:bodyPr/>
        <a:lstStyle/>
        <a:p>
          <a:endParaRPr kumimoji="1" lang="ja-JP" altLang="en-US"/>
        </a:p>
      </dgm:t>
    </dgm:pt>
    <dgm:pt modelId="{CF781231-FF27-4FF2-87AB-6D1E2540504B}" type="sibTrans" cxnId="{599F7897-1D3B-4C8F-9A75-EB6840D7C07A}">
      <dgm:prSet/>
      <dgm:spPr/>
      <dgm:t>
        <a:bodyPr/>
        <a:lstStyle/>
        <a:p>
          <a:endParaRPr kumimoji="1" lang="ja-JP" altLang="en-US"/>
        </a:p>
      </dgm:t>
    </dgm:pt>
    <dgm:pt modelId="{081372E1-32FB-4C04-A7FD-76D3546B1D4B}">
      <dgm:prSet phldrT="[テキスト]"/>
      <dgm:spPr/>
      <dgm:t>
        <a:bodyPr/>
        <a:lstStyle/>
        <a:p>
          <a:r>
            <a:rPr kumimoji="1" lang="ja-JP" altLang="en-US" dirty="0"/>
            <a:t>電流</a:t>
          </a:r>
        </a:p>
      </dgm:t>
    </dgm:pt>
    <dgm:pt modelId="{440AF0CF-36FF-45E0-B655-4F6E9F4E7AE1}" type="parTrans" cxnId="{9DB97B4D-4B5E-4A9C-885C-CDC2A3094992}">
      <dgm:prSet/>
      <dgm:spPr/>
      <dgm:t>
        <a:bodyPr/>
        <a:lstStyle/>
        <a:p>
          <a:endParaRPr kumimoji="1" lang="ja-JP" altLang="en-US"/>
        </a:p>
      </dgm:t>
    </dgm:pt>
    <dgm:pt modelId="{21713D16-9D84-4720-9AF7-66EECF46DC5C}" type="sibTrans" cxnId="{9DB97B4D-4B5E-4A9C-885C-CDC2A3094992}">
      <dgm:prSet/>
      <dgm:spPr/>
      <dgm:t>
        <a:bodyPr/>
        <a:lstStyle/>
        <a:p>
          <a:endParaRPr kumimoji="1" lang="ja-JP" altLang="en-US"/>
        </a:p>
      </dgm:t>
    </dgm:pt>
    <dgm:pt modelId="{E36DCAF2-FC7B-408A-90CD-1D48935F9ABF}">
      <dgm:prSet phldrT="[テキスト]"/>
      <dgm:spPr/>
      <dgm:t>
        <a:bodyPr/>
        <a:lstStyle/>
        <a:p>
          <a:r>
            <a:rPr kumimoji="1" lang="ja-JP" altLang="en-US" dirty="0"/>
            <a:t>回転数</a:t>
          </a:r>
        </a:p>
      </dgm:t>
    </dgm:pt>
    <dgm:pt modelId="{A83E64F9-6920-47CD-AE76-7E5A179D773D}" type="parTrans" cxnId="{9C246BF4-2D2A-4AC3-94EE-8FE6B066067E}">
      <dgm:prSet/>
      <dgm:spPr/>
      <dgm:t>
        <a:bodyPr/>
        <a:lstStyle/>
        <a:p>
          <a:endParaRPr kumimoji="1" lang="ja-JP" altLang="en-US"/>
        </a:p>
      </dgm:t>
    </dgm:pt>
    <dgm:pt modelId="{61C28BEB-5F12-4A64-AF49-7A574A822EC9}" type="sibTrans" cxnId="{9C246BF4-2D2A-4AC3-94EE-8FE6B066067E}">
      <dgm:prSet/>
      <dgm:spPr/>
      <dgm:t>
        <a:bodyPr/>
        <a:lstStyle/>
        <a:p>
          <a:endParaRPr kumimoji="1" lang="ja-JP" altLang="en-US"/>
        </a:p>
      </dgm:t>
    </dgm:pt>
    <dgm:pt modelId="{F14635E0-3748-41BC-B732-0E4EF0E763A4}" type="pres">
      <dgm:prSet presAssocID="{46AA921A-0FEC-46C2-975D-E7C8CA96BE94}" presName="Name0" presStyleCnt="0">
        <dgm:presLayoutVars>
          <dgm:dir/>
          <dgm:resizeHandles val="exact"/>
        </dgm:presLayoutVars>
      </dgm:prSet>
      <dgm:spPr/>
    </dgm:pt>
    <dgm:pt modelId="{3431ECAC-F471-4D7E-9A71-81A9B34A0EDB}" type="pres">
      <dgm:prSet presAssocID="{3272912E-BD25-49FA-9058-5A1E1ACC6DFC}" presName="node" presStyleLbl="node1" presStyleIdx="0" presStyleCnt="3" custScaleX="114238" custScaleY="149292">
        <dgm:presLayoutVars>
          <dgm:bulletEnabled val="1"/>
        </dgm:presLayoutVars>
      </dgm:prSet>
      <dgm:spPr/>
    </dgm:pt>
    <dgm:pt modelId="{937C763B-5F88-4E80-A55C-36391068179D}" type="pres">
      <dgm:prSet presAssocID="{CF781231-FF27-4FF2-87AB-6D1E2540504B}" presName="sibTrans" presStyleLbl="sibTrans2D1" presStyleIdx="0" presStyleCnt="3"/>
      <dgm:spPr/>
    </dgm:pt>
    <dgm:pt modelId="{6365991F-55F8-4D44-B72E-CCEC3458DC5A}" type="pres">
      <dgm:prSet presAssocID="{CF781231-FF27-4FF2-87AB-6D1E2540504B}" presName="connectorText" presStyleLbl="sibTrans2D1" presStyleIdx="0" presStyleCnt="3"/>
      <dgm:spPr/>
    </dgm:pt>
    <dgm:pt modelId="{0FE4F0C1-7CCE-436C-BEEF-7F8583A47560}" type="pres">
      <dgm:prSet presAssocID="{E36DCAF2-FC7B-408A-90CD-1D48935F9ABF}" presName="node" presStyleLbl="node1" presStyleIdx="1" presStyleCnt="3" custScaleX="124537" custScaleY="160764">
        <dgm:presLayoutVars>
          <dgm:bulletEnabled val="1"/>
        </dgm:presLayoutVars>
      </dgm:prSet>
      <dgm:spPr/>
    </dgm:pt>
    <dgm:pt modelId="{60135B46-630C-46A9-AE6A-C6858F42A37D}" type="pres">
      <dgm:prSet presAssocID="{61C28BEB-5F12-4A64-AF49-7A574A822EC9}" presName="sibTrans" presStyleLbl="sibTrans2D1" presStyleIdx="1" presStyleCnt="3"/>
      <dgm:spPr/>
    </dgm:pt>
    <dgm:pt modelId="{D46D4878-3F96-4D92-80F3-B3A79EFACEFF}" type="pres">
      <dgm:prSet presAssocID="{61C28BEB-5F12-4A64-AF49-7A574A822EC9}" presName="connectorText" presStyleLbl="sibTrans2D1" presStyleIdx="1" presStyleCnt="3"/>
      <dgm:spPr/>
    </dgm:pt>
    <dgm:pt modelId="{138DC134-6756-46E7-8813-20EA1DC1B557}" type="pres">
      <dgm:prSet presAssocID="{081372E1-32FB-4C04-A7FD-76D3546B1D4B}" presName="node" presStyleLbl="node1" presStyleIdx="2" presStyleCnt="3" custScaleX="126537" custScaleY="149434">
        <dgm:presLayoutVars>
          <dgm:bulletEnabled val="1"/>
        </dgm:presLayoutVars>
      </dgm:prSet>
      <dgm:spPr/>
    </dgm:pt>
    <dgm:pt modelId="{EE127471-6D69-412B-A874-1F11D377E832}" type="pres">
      <dgm:prSet presAssocID="{21713D16-9D84-4720-9AF7-66EECF46DC5C}" presName="sibTrans" presStyleLbl="sibTrans2D1" presStyleIdx="2" presStyleCnt="3"/>
      <dgm:spPr/>
    </dgm:pt>
    <dgm:pt modelId="{10EC0126-7E99-42BB-B545-F36CEC253370}" type="pres">
      <dgm:prSet presAssocID="{21713D16-9D84-4720-9AF7-66EECF46DC5C}" presName="connectorText" presStyleLbl="sibTrans2D1" presStyleIdx="2" presStyleCnt="3"/>
      <dgm:spPr/>
    </dgm:pt>
  </dgm:ptLst>
  <dgm:cxnLst>
    <dgm:cxn modelId="{9C246BF4-2D2A-4AC3-94EE-8FE6B066067E}" srcId="{46AA921A-0FEC-46C2-975D-E7C8CA96BE94}" destId="{E36DCAF2-FC7B-408A-90CD-1D48935F9ABF}" srcOrd="1" destOrd="0" parTransId="{A83E64F9-6920-47CD-AE76-7E5A179D773D}" sibTransId="{61C28BEB-5F12-4A64-AF49-7A574A822EC9}"/>
    <dgm:cxn modelId="{5851EC50-DB04-4585-84F2-06319BBDFAAC}" type="presOf" srcId="{CF781231-FF27-4FF2-87AB-6D1E2540504B}" destId="{937C763B-5F88-4E80-A55C-36391068179D}" srcOrd="0" destOrd="0" presId="urn:microsoft.com/office/officeart/2005/8/layout/cycle7"/>
    <dgm:cxn modelId="{9DB97B4D-4B5E-4A9C-885C-CDC2A3094992}" srcId="{46AA921A-0FEC-46C2-975D-E7C8CA96BE94}" destId="{081372E1-32FB-4C04-A7FD-76D3546B1D4B}" srcOrd="2" destOrd="0" parTransId="{440AF0CF-36FF-45E0-B655-4F6E9F4E7AE1}" sibTransId="{21713D16-9D84-4720-9AF7-66EECF46DC5C}"/>
    <dgm:cxn modelId="{35EB34EE-AC47-41F2-8170-C111574DD334}" type="presOf" srcId="{081372E1-32FB-4C04-A7FD-76D3546B1D4B}" destId="{138DC134-6756-46E7-8813-20EA1DC1B557}" srcOrd="0" destOrd="0" presId="urn:microsoft.com/office/officeart/2005/8/layout/cycle7"/>
    <dgm:cxn modelId="{599F7897-1D3B-4C8F-9A75-EB6840D7C07A}" srcId="{46AA921A-0FEC-46C2-975D-E7C8CA96BE94}" destId="{3272912E-BD25-49FA-9058-5A1E1ACC6DFC}" srcOrd="0" destOrd="0" parTransId="{9E0E7726-8FF6-4F0E-9A00-0FFCF00194E3}" sibTransId="{CF781231-FF27-4FF2-87AB-6D1E2540504B}"/>
    <dgm:cxn modelId="{689B0694-4BB8-487E-B350-CD62168B3ACB}" type="presOf" srcId="{21713D16-9D84-4720-9AF7-66EECF46DC5C}" destId="{EE127471-6D69-412B-A874-1F11D377E832}" srcOrd="0" destOrd="0" presId="urn:microsoft.com/office/officeart/2005/8/layout/cycle7"/>
    <dgm:cxn modelId="{F4A469E5-E0DD-4DD8-83AE-62C3320FC10E}" type="presOf" srcId="{61C28BEB-5F12-4A64-AF49-7A574A822EC9}" destId="{D46D4878-3F96-4D92-80F3-B3A79EFACEFF}" srcOrd="1" destOrd="0" presId="urn:microsoft.com/office/officeart/2005/8/layout/cycle7"/>
    <dgm:cxn modelId="{FAEDEDD8-8B96-4D51-85F5-29292C7B95B6}" type="presOf" srcId="{3272912E-BD25-49FA-9058-5A1E1ACC6DFC}" destId="{3431ECAC-F471-4D7E-9A71-81A9B34A0EDB}" srcOrd="0" destOrd="0" presId="urn:microsoft.com/office/officeart/2005/8/layout/cycle7"/>
    <dgm:cxn modelId="{1E81244F-D3F5-416C-A45B-0AE5036948BA}" type="presOf" srcId="{CF781231-FF27-4FF2-87AB-6D1E2540504B}" destId="{6365991F-55F8-4D44-B72E-CCEC3458DC5A}" srcOrd="1" destOrd="0" presId="urn:microsoft.com/office/officeart/2005/8/layout/cycle7"/>
    <dgm:cxn modelId="{70AA467D-6B5C-4066-BCB7-FF72081AD5D5}" type="presOf" srcId="{46AA921A-0FEC-46C2-975D-E7C8CA96BE94}" destId="{F14635E0-3748-41BC-B732-0E4EF0E763A4}" srcOrd="0" destOrd="0" presId="urn:microsoft.com/office/officeart/2005/8/layout/cycle7"/>
    <dgm:cxn modelId="{AAD0E69D-A116-42EA-A06D-642B3A5C5C5C}" type="presOf" srcId="{E36DCAF2-FC7B-408A-90CD-1D48935F9ABF}" destId="{0FE4F0C1-7CCE-436C-BEEF-7F8583A47560}" srcOrd="0" destOrd="0" presId="urn:microsoft.com/office/officeart/2005/8/layout/cycle7"/>
    <dgm:cxn modelId="{1337ABB4-FC3D-4DAF-AECD-4EBC0F75A715}" type="presOf" srcId="{21713D16-9D84-4720-9AF7-66EECF46DC5C}" destId="{10EC0126-7E99-42BB-B545-F36CEC253370}" srcOrd="1" destOrd="0" presId="urn:microsoft.com/office/officeart/2005/8/layout/cycle7"/>
    <dgm:cxn modelId="{C4F9BF86-0E8A-4550-BA5B-735A151A08D3}" type="presOf" srcId="{61C28BEB-5F12-4A64-AF49-7A574A822EC9}" destId="{60135B46-630C-46A9-AE6A-C6858F42A37D}" srcOrd="0" destOrd="0" presId="urn:microsoft.com/office/officeart/2005/8/layout/cycle7"/>
    <dgm:cxn modelId="{83AC1B19-2190-4D48-9BD7-12AF0DCE362A}" type="presParOf" srcId="{F14635E0-3748-41BC-B732-0E4EF0E763A4}" destId="{3431ECAC-F471-4D7E-9A71-81A9B34A0EDB}" srcOrd="0" destOrd="0" presId="urn:microsoft.com/office/officeart/2005/8/layout/cycle7"/>
    <dgm:cxn modelId="{2AC15734-A68F-47BB-A3D3-1BE33A079B50}" type="presParOf" srcId="{F14635E0-3748-41BC-B732-0E4EF0E763A4}" destId="{937C763B-5F88-4E80-A55C-36391068179D}" srcOrd="1" destOrd="0" presId="urn:microsoft.com/office/officeart/2005/8/layout/cycle7"/>
    <dgm:cxn modelId="{49A56CD6-205C-47E1-A773-20E3CAA980A6}" type="presParOf" srcId="{937C763B-5F88-4E80-A55C-36391068179D}" destId="{6365991F-55F8-4D44-B72E-CCEC3458DC5A}" srcOrd="0" destOrd="0" presId="urn:microsoft.com/office/officeart/2005/8/layout/cycle7"/>
    <dgm:cxn modelId="{5AC00B6C-0634-4FF4-AD12-52EABEE81C0E}" type="presParOf" srcId="{F14635E0-3748-41BC-B732-0E4EF0E763A4}" destId="{0FE4F0C1-7CCE-436C-BEEF-7F8583A47560}" srcOrd="2" destOrd="0" presId="urn:microsoft.com/office/officeart/2005/8/layout/cycle7"/>
    <dgm:cxn modelId="{250C4F39-9FCC-4DB3-BE6E-0ECF2977B97A}" type="presParOf" srcId="{F14635E0-3748-41BC-B732-0E4EF0E763A4}" destId="{60135B46-630C-46A9-AE6A-C6858F42A37D}" srcOrd="3" destOrd="0" presId="urn:microsoft.com/office/officeart/2005/8/layout/cycle7"/>
    <dgm:cxn modelId="{767B1B0E-6AAD-4796-95C9-1191B370A173}" type="presParOf" srcId="{60135B46-630C-46A9-AE6A-C6858F42A37D}" destId="{D46D4878-3F96-4D92-80F3-B3A79EFACEFF}" srcOrd="0" destOrd="0" presId="urn:microsoft.com/office/officeart/2005/8/layout/cycle7"/>
    <dgm:cxn modelId="{07B908F0-9F1C-401C-8A69-3FE94AAFD3E4}" type="presParOf" srcId="{F14635E0-3748-41BC-B732-0E4EF0E763A4}" destId="{138DC134-6756-46E7-8813-20EA1DC1B557}" srcOrd="4" destOrd="0" presId="urn:microsoft.com/office/officeart/2005/8/layout/cycle7"/>
    <dgm:cxn modelId="{C6C72DC3-2CC6-406F-98D1-6AB2F71725E8}" type="presParOf" srcId="{F14635E0-3748-41BC-B732-0E4EF0E763A4}" destId="{EE127471-6D69-412B-A874-1F11D377E832}" srcOrd="5" destOrd="0" presId="urn:microsoft.com/office/officeart/2005/8/layout/cycle7"/>
    <dgm:cxn modelId="{43FC72AC-04F3-4EBB-82F9-492493AEFE2B}" type="presParOf" srcId="{EE127471-6D69-412B-A874-1F11D377E832}" destId="{10EC0126-7E99-42BB-B545-F36CEC253370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1ECAC-F471-4D7E-9A71-81A9B34A0EDB}">
      <dsp:nvSpPr>
        <dsp:cNvPr id="0" name=""/>
        <dsp:cNvSpPr/>
      </dsp:nvSpPr>
      <dsp:spPr>
        <a:xfrm>
          <a:off x="1685682" y="-223606"/>
          <a:ext cx="1867220" cy="12200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000" kern="1200" dirty="0"/>
            <a:t>電圧</a:t>
          </a:r>
        </a:p>
      </dsp:txBody>
      <dsp:txXfrm>
        <a:off x="1721417" y="-187871"/>
        <a:ext cx="1795750" cy="1148618"/>
      </dsp:txXfrm>
    </dsp:sp>
    <dsp:sp modelId="{937C763B-5F88-4E80-A55C-36391068179D}">
      <dsp:nvSpPr>
        <dsp:cNvPr id="0" name=""/>
        <dsp:cNvSpPr/>
      </dsp:nvSpPr>
      <dsp:spPr>
        <a:xfrm rot="3600000">
          <a:off x="3021366" y="1389560"/>
          <a:ext cx="519300" cy="28603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800" kern="1200"/>
        </a:p>
      </dsp:txBody>
      <dsp:txXfrm>
        <a:off x="3107177" y="1446767"/>
        <a:ext cx="347678" cy="171623"/>
      </dsp:txXfrm>
    </dsp:sp>
    <dsp:sp modelId="{0FE4F0C1-7CCE-436C-BEEF-7F8583A47560}">
      <dsp:nvSpPr>
        <dsp:cNvPr id="0" name=""/>
        <dsp:cNvSpPr/>
      </dsp:nvSpPr>
      <dsp:spPr>
        <a:xfrm>
          <a:off x="2952028" y="2068675"/>
          <a:ext cx="2035557" cy="13138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900" kern="1200" dirty="0"/>
            <a:t>回転数</a:t>
          </a:r>
        </a:p>
      </dsp:txBody>
      <dsp:txXfrm>
        <a:off x="2990509" y="2107156"/>
        <a:ext cx="1958595" cy="1236881"/>
      </dsp:txXfrm>
    </dsp:sp>
    <dsp:sp modelId="{60135B46-630C-46A9-AE6A-C6858F42A37D}">
      <dsp:nvSpPr>
        <dsp:cNvPr id="0" name=""/>
        <dsp:cNvSpPr/>
      </dsp:nvSpPr>
      <dsp:spPr>
        <a:xfrm rot="10800000">
          <a:off x="2367814" y="2582578"/>
          <a:ext cx="519300" cy="28603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800" kern="1200"/>
        </a:p>
      </dsp:txBody>
      <dsp:txXfrm rot="10800000">
        <a:off x="2453625" y="2639785"/>
        <a:ext cx="347678" cy="171623"/>
      </dsp:txXfrm>
    </dsp:sp>
    <dsp:sp modelId="{138DC134-6756-46E7-8813-20EA1DC1B557}">
      <dsp:nvSpPr>
        <dsp:cNvPr id="0" name=""/>
        <dsp:cNvSpPr/>
      </dsp:nvSpPr>
      <dsp:spPr>
        <a:xfrm>
          <a:off x="234654" y="2114972"/>
          <a:ext cx="2068247" cy="12212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900" kern="1200" dirty="0"/>
            <a:t>電流</a:t>
          </a:r>
        </a:p>
      </dsp:txBody>
      <dsp:txXfrm>
        <a:off x="270423" y="2150741"/>
        <a:ext cx="1996709" cy="1149711"/>
      </dsp:txXfrm>
    </dsp:sp>
    <dsp:sp modelId="{EE127471-6D69-412B-A874-1F11D377E832}">
      <dsp:nvSpPr>
        <dsp:cNvPr id="0" name=""/>
        <dsp:cNvSpPr/>
      </dsp:nvSpPr>
      <dsp:spPr>
        <a:xfrm rot="18000000">
          <a:off x="1684552" y="1412708"/>
          <a:ext cx="519300" cy="28603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800" kern="1200"/>
        </a:p>
      </dsp:txBody>
      <dsp:txXfrm>
        <a:off x="1770363" y="1469915"/>
        <a:ext cx="347678" cy="171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225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42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89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19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30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51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84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96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842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890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96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69FEE-7377-4379-BA23-05617BB28DC9}" type="datetimeFigureOut">
              <a:rPr kumimoji="1" lang="ja-JP" altLang="en-US" smtClean="0"/>
              <a:t>2017/1/28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位置センサを使用しない位置制御の研究</a:t>
            </a:r>
            <a:br>
              <a:rPr lang="ja-JP" altLang="en-US" dirty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機械工学科</a:t>
            </a:r>
            <a:r>
              <a:rPr kumimoji="1" lang="en-US" altLang="ja-JP" dirty="0"/>
              <a:t>5</a:t>
            </a:r>
            <a:r>
              <a:rPr kumimoji="1" lang="ja-JP" altLang="en-US" dirty="0"/>
              <a:t>年</a:t>
            </a:r>
            <a:endParaRPr kumimoji="1" lang="en-US" altLang="ja-JP" dirty="0"/>
          </a:p>
          <a:p>
            <a:r>
              <a:rPr lang="ja-JP" altLang="en-US" dirty="0"/>
              <a:t>髙倉啓祐</a:t>
            </a:r>
            <a:endParaRPr lang="en-US" altLang="ja-JP" dirty="0"/>
          </a:p>
          <a:p>
            <a:r>
              <a:rPr kumimoji="1" lang="ja-JP" altLang="en-US" dirty="0"/>
              <a:t>中野　晋</a:t>
            </a:r>
          </a:p>
        </p:txBody>
      </p:sp>
    </p:spTree>
    <p:extLst>
      <p:ext uri="{BB962C8B-B14F-4D97-AF65-F5344CB8AC3E}">
        <p14:creationId xmlns:p14="http://schemas.microsoft.com/office/powerpoint/2010/main" val="263861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-17701" y="2771185"/>
            <a:ext cx="3368146" cy="2926150"/>
            <a:chOff x="66119" y="2689169"/>
            <a:chExt cx="3368146" cy="2926150"/>
          </a:xfrm>
        </p:grpSpPr>
        <p:sp>
          <p:nvSpPr>
            <p:cNvPr id="3" name="正方形/長方形 2"/>
            <p:cNvSpPr/>
            <p:nvPr/>
          </p:nvSpPr>
          <p:spPr>
            <a:xfrm>
              <a:off x="139075" y="3226130"/>
              <a:ext cx="2087880" cy="2240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/>
            <p:cNvSpPr/>
            <p:nvPr/>
          </p:nvSpPr>
          <p:spPr>
            <a:xfrm>
              <a:off x="2017812" y="4083511"/>
              <a:ext cx="426717" cy="4601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ysClr val="windowText" lastClr="000000"/>
                  </a:solidFill>
                </a:rPr>
                <a:t>M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" name="直線矢印コネクタ 4"/>
            <p:cNvCxnSpPr/>
            <p:nvPr/>
          </p:nvCxnSpPr>
          <p:spPr>
            <a:xfrm>
              <a:off x="2403402" y="3065556"/>
              <a:ext cx="0" cy="83296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/>
                <p:cNvSpPr txBox="1"/>
                <p:nvPr/>
              </p:nvSpPr>
              <p:spPr>
                <a:xfrm>
                  <a:off x="1676525" y="2689169"/>
                  <a:ext cx="861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" name="テキスト ボックス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25" y="2689169"/>
                  <a:ext cx="861060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/>
            <p:cNvSpPr/>
            <p:nvPr/>
          </p:nvSpPr>
          <p:spPr>
            <a:xfrm>
              <a:off x="66119" y="3146742"/>
              <a:ext cx="453955" cy="239905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8" name="直線矢印コネクタ 7"/>
            <p:cNvCxnSpPr>
              <a:stCxn id="3" idx="0"/>
              <a:endCxn id="3" idx="2"/>
            </p:cNvCxnSpPr>
            <p:nvPr/>
          </p:nvCxnSpPr>
          <p:spPr>
            <a:xfrm>
              <a:off x="1183015" y="3226130"/>
              <a:ext cx="0" cy="224028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/>
                <p:cNvSpPr txBox="1"/>
                <p:nvPr/>
              </p:nvSpPr>
              <p:spPr>
                <a:xfrm>
                  <a:off x="520075" y="3738818"/>
                  <a:ext cx="861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9" name="テキスト ボックス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75" y="3738818"/>
                  <a:ext cx="86106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線矢印コネクタ 9"/>
            <p:cNvCxnSpPr/>
            <p:nvPr/>
          </p:nvCxnSpPr>
          <p:spPr>
            <a:xfrm>
              <a:off x="1631616" y="3077220"/>
              <a:ext cx="772391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弧 10"/>
            <p:cNvSpPr/>
            <p:nvPr/>
          </p:nvSpPr>
          <p:spPr>
            <a:xfrm>
              <a:off x="1916933" y="3991356"/>
              <a:ext cx="626844" cy="626844"/>
            </a:xfrm>
            <a:prstGeom prst="arc">
              <a:avLst>
                <a:gd name="adj1" fmla="val 16200000"/>
                <a:gd name="adj2" fmla="val 11693411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2107055" y="4495974"/>
                  <a:ext cx="1327210" cy="11193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ja-JP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rad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altLang="ja-JP" dirty="0"/>
                </a:p>
                <a:p>
                  <a:pPr algn="ctr"/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2" name="テキスト ボックス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7055" y="4495974"/>
                  <a:ext cx="1327210" cy="11193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492343" y="1638521"/>
                <a:ext cx="38304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モーター固有の値</a:t>
                </a:r>
                <a:endParaRPr kumimoji="1" lang="en-US" altLang="ja-JP" dirty="0"/>
              </a:p>
              <a:p>
                <a:r>
                  <a:rPr lang="ja-JP" altLang="en-US" dirty="0"/>
                  <a:t>・内部抵抗　　　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l-GR" altLang="ja-JP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dirty="0"/>
              </a:p>
              <a:p>
                <a:r>
                  <a:rPr kumimoji="1" lang="ja-JP" altLang="en-US" dirty="0"/>
                  <a:t>・慣性モーメント：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𝑘𝑔</m:t>
                    </m:r>
                    <m:sSup>
                      <m:sSup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ja-JP" dirty="0"/>
              </a:p>
              <a:p>
                <a:r>
                  <a:rPr lang="ja-JP" altLang="en-US" dirty="0"/>
                  <a:t>・トルク定数　　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ja-JP" dirty="0"/>
              </a:p>
              <a:p>
                <a:r>
                  <a:rPr lang="ja-JP" altLang="en-US" dirty="0"/>
                  <a:t>・粘性抵抗　　　：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ja-JP" dirty="0"/>
              </a:p>
              <a:p>
                <a:r>
                  <a:rPr lang="ja-JP" altLang="en-US" dirty="0"/>
                  <a:t>・減速比　　　　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343" y="1638521"/>
                <a:ext cx="3830477" cy="1754326"/>
              </a:xfrm>
              <a:prstGeom prst="rect">
                <a:avLst/>
              </a:prstGeom>
              <a:blipFill>
                <a:blip r:embed="rId5"/>
                <a:stretch>
                  <a:fillRect l="-1433" t="-2083" r="-637" b="-4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413440" y="3191306"/>
                <a:ext cx="5670034" cy="2057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4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𝑅𝐼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ja-JP" altLang="en-US" sz="4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4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kumimoji="1" lang="ja-JP" altLang="en-US" sz="4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4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𝐾𝐼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440" y="3191306"/>
                <a:ext cx="5670034" cy="2057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運動方程式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168399" y="2294131"/>
            <a:ext cx="2160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電圧の式と</a:t>
            </a:r>
            <a:endParaRPr kumimoji="1" lang="en-US" altLang="ja-JP" sz="2800" dirty="0"/>
          </a:p>
          <a:p>
            <a:r>
              <a:rPr lang="ja-JP" altLang="en-US" sz="2800" dirty="0"/>
              <a:t>トルクの式</a:t>
            </a:r>
            <a:endParaRPr kumimoji="1" lang="ja-JP" altLang="en-US" sz="2800" dirty="0"/>
          </a:p>
        </p:txBody>
      </p:sp>
      <p:sp>
        <p:nvSpPr>
          <p:cNvPr id="20" name="矢印: 右 19"/>
          <p:cNvSpPr/>
          <p:nvPr/>
        </p:nvSpPr>
        <p:spPr>
          <a:xfrm>
            <a:off x="4079280" y="3741674"/>
            <a:ext cx="2702520" cy="1290240"/>
          </a:xfrm>
          <a:prstGeom prst="rightArrow">
            <a:avLst>
              <a:gd name="adj1" fmla="val 50000"/>
              <a:gd name="adj2" fmla="val 4629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92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状態方程式とは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古典制御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417445"/>
          </a:xfrm>
        </p:spPr>
        <p:txBody>
          <a:bodyPr/>
          <a:lstStyle/>
          <a:p>
            <a:r>
              <a:rPr kumimoji="1" lang="ja-JP" altLang="en-US" u="sng" dirty="0"/>
              <a:t>入力と出力の関係</a:t>
            </a:r>
            <a:r>
              <a:rPr kumimoji="1" lang="ja-JP" altLang="en-US" dirty="0"/>
              <a:t>に着目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例</a:t>
            </a:r>
            <a:endParaRPr kumimoji="1" lang="en-US" altLang="ja-JP" dirty="0"/>
          </a:p>
          <a:p>
            <a:pPr lvl="1"/>
            <a:r>
              <a:rPr lang="ja-JP" altLang="en-US" dirty="0"/>
              <a:t>負荷のないモータに掛ける電圧と回転数の関係</a:t>
            </a:r>
            <a:endParaRPr lang="en-US" altLang="ja-JP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現代制御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920365"/>
          </a:xfrm>
        </p:spPr>
        <p:txBody>
          <a:bodyPr/>
          <a:lstStyle/>
          <a:p>
            <a:r>
              <a:rPr kumimoji="1" lang="ja-JP" altLang="en-US" u="sng" dirty="0"/>
              <a:t>内部状態</a:t>
            </a:r>
            <a:r>
              <a:rPr kumimoji="1" lang="ja-JP" altLang="en-US" dirty="0"/>
              <a:t>を表現する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例</a:t>
            </a:r>
            <a:endParaRPr kumimoji="1" lang="en-US" altLang="ja-JP" dirty="0"/>
          </a:p>
          <a:p>
            <a:pPr lvl="1"/>
            <a:r>
              <a:rPr lang="ja-JP" altLang="en-US" dirty="0"/>
              <a:t>負荷のないモータに掛ける電圧によって内部状態（電流やトルク）が変化し、それによって回転数が変わる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577340" y="5774008"/>
                <a:ext cx="40233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20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𝐴𝑢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40" y="5774008"/>
                <a:ext cx="402336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461760" y="5539648"/>
                <a:ext cx="4457700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ja-JP" altLang="en-US" sz="280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ja-JP" altLang="en-US" sz="28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5539648"/>
                <a:ext cx="4457700" cy="1053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10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状態方程式に変換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745230" y="5257708"/>
                <a:ext cx="4457700" cy="105349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𝐴𝑣</m:t>
                              </m:r>
                              <m:d>
                                <m:d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d>
                                <m:d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𝐶𝑣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ja-JP" altLang="en-US" sz="28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30" y="5257708"/>
                <a:ext cx="4457700" cy="10534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428750" y="1630588"/>
                <a:ext cx="9460230" cy="230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𝑅𝐷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𝑅𝐽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den>
                              </m:f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𝐾𝑅𝑛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𝑅𝐽</m:t>
                                  </m:r>
                                  <m:sSup>
                                    <m:sSupPr>
                                      <m:ctrlP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𝐾𝑛</m:t>
                                  </m:r>
                                </m:num>
                                <m:den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𝑅𝑟</m:t>
                                  </m:r>
                                </m:den>
                              </m:f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f>
                                <m:f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ja-JP" altLang="en-US" sz="28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1630588"/>
                <a:ext cx="9460230" cy="2301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矢印: 下 9"/>
          <p:cNvSpPr/>
          <p:nvPr/>
        </p:nvSpPr>
        <p:spPr>
          <a:xfrm>
            <a:off x="5676900" y="4152900"/>
            <a:ext cx="914400" cy="103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91300" y="4302332"/>
            <a:ext cx="3246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定数を置き換え</a:t>
            </a:r>
          </a:p>
        </p:txBody>
      </p:sp>
    </p:spTree>
    <p:extLst>
      <p:ext uri="{BB962C8B-B14F-4D97-AF65-F5344CB8AC3E}">
        <p14:creationId xmlns:p14="http://schemas.microsoft.com/office/powerpoint/2010/main" val="73450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制御系設計</a:t>
            </a:r>
          </a:p>
        </p:txBody>
      </p:sp>
      <p:grpSp>
        <p:nvGrpSpPr>
          <p:cNvPr id="32" name="グループ化 31"/>
          <p:cNvGrpSpPr/>
          <p:nvPr/>
        </p:nvGrpSpPr>
        <p:grpSpPr>
          <a:xfrm>
            <a:off x="462862" y="1690688"/>
            <a:ext cx="11266276" cy="4005588"/>
            <a:chOff x="670353" y="1411829"/>
            <a:chExt cx="11266276" cy="4005588"/>
          </a:xfrm>
        </p:grpSpPr>
        <p:sp>
          <p:nvSpPr>
            <p:cNvPr id="4" name="正方形/長方形 3"/>
            <p:cNvSpPr/>
            <p:nvPr/>
          </p:nvSpPr>
          <p:spPr>
            <a:xfrm>
              <a:off x="4962646" y="2887980"/>
              <a:ext cx="1264920" cy="1005840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リフト</a:t>
              </a:r>
              <a:endParaRPr kumimoji="1" lang="ja-JP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7020046" y="2887980"/>
              <a:ext cx="1501140" cy="1005840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速度推定器</a:t>
              </a:r>
              <a:endParaRPr kumimoji="1" lang="ja-JP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3159789" y="2887980"/>
              <a:ext cx="1005840" cy="1005840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比例定数</a:t>
              </a:r>
              <a:endParaRPr kumimoji="1" lang="ja-JP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7" name="直線矢印コネクタ 6"/>
            <p:cNvCxnSpPr>
              <a:cxnSpLocks/>
              <a:stCxn id="6" idx="3"/>
              <a:endCxn id="4" idx="1"/>
            </p:cNvCxnSpPr>
            <p:nvPr/>
          </p:nvCxnSpPr>
          <p:spPr>
            <a:xfrm>
              <a:off x="4165629" y="3390900"/>
              <a:ext cx="797017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>
              <a:cxnSpLocks/>
              <a:stCxn id="4" idx="3"/>
              <a:endCxn id="5" idx="1"/>
            </p:cNvCxnSpPr>
            <p:nvPr/>
          </p:nvCxnSpPr>
          <p:spPr>
            <a:xfrm>
              <a:off x="6227566" y="3390900"/>
              <a:ext cx="79248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>
              <a:cxnSpLocks/>
            </p:cNvCxnSpPr>
            <p:nvPr/>
          </p:nvCxnSpPr>
          <p:spPr>
            <a:xfrm flipV="1">
              <a:off x="4493109" y="2240280"/>
              <a:ext cx="0" cy="115062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>
              <a:cxnSpLocks/>
            </p:cNvCxnSpPr>
            <p:nvPr/>
          </p:nvCxnSpPr>
          <p:spPr>
            <a:xfrm flipV="1">
              <a:off x="4493109" y="2271908"/>
              <a:ext cx="3277507" cy="4705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>
              <a:cxnSpLocks/>
              <a:stCxn id="5" idx="0"/>
            </p:cNvCxnSpPr>
            <p:nvPr/>
          </p:nvCxnSpPr>
          <p:spPr>
            <a:xfrm flipV="1">
              <a:off x="7770616" y="2240280"/>
              <a:ext cx="0" cy="64770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楕円 11"/>
            <p:cNvSpPr/>
            <p:nvPr/>
          </p:nvSpPr>
          <p:spPr>
            <a:xfrm>
              <a:off x="2111265" y="3247807"/>
              <a:ext cx="286186" cy="286186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矢印コネクタ 12"/>
            <p:cNvCxnSpPr>
              <a:cxnSpLocks/>
              <a:stCxn id="12" idx="6"/>
              <a:endCxn id="6" idx="1"/>
            </p:cNvCxnSpPr>
            <p:nvPr/>
          </p:nvCxnSpPr>
          <p:spPr>
            <a:xfrm>
              <a:off x="2397451" y="3390900"/>
              <a:ext cx="762338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>
              <a:cxnSpLocks/>
              <a:endCxn id="12" idx="2"/>
            </p:cNvCxnSpPr>
            <p:nvPr/>
          </p:nvCxnSpPr>
          <p:spPr>
            <a:xfrm>
              <a:off x="1029547" y="3390900"/>
              <a:ext cx="1081718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>
              <a:cxnSpLocks/>
              <a:endCxn id="12" idx="4"/>
            </p:cNvCxnSpPr>
            <p:nvPr/>
          </p:nvCxnSpPr>
          <p:spPr>
            <a:xfrm flipV="1">
              <a:off x="2254358" y="3533993"/>
              <a:ext cx="0" cy="1883424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>
              <a:cxnSpLocks/>
              <a:stCxn id="5" idx="3"/>
              <a:endCxn id="17" idx="1"/>
            </p:cNvCxnSpPr>
            <p:nvPr/>
          </p:nvCxnSpPr>
          <p:spPr>
            <a:xfrm>
              <a:off x="8521186" y="3390900"/>
              <a:ext cx="773429" cy="551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9294615" y="2889082"/>
              <a:ext cx="1011472" cy="1004738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∫</a:t>
              </a:r>
              <a:endParaRPr kumimoji="1" lang="ja-JP" alt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8" name="直線矢印コネクタ 17"/>
            <p:cNvCxnSpPr>
              <a:cxnSpLocks/>
              <a:stCxn id="17" idx="3"/>
            </p:cNvCxnSpPr>
            <p:nvPr/>
          </p:nvCxnSpPr>
          <p:spPr>
            <a:xfrm>
              <a:off x="10306087" y="3391451"/>
              <a:ext cx="1055333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 flipV="1">
              <a:off x="2225782" y="5381084"/>
              <a:ext cx="8453527" cy="765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  <a:endCxn id="31" idx="4"/>
            </p:cNvCxnSpPr>
            <p:nvPr/>
          </p:nvCxnSpPr>
          <p:spPr>
            <a:xfrm flipV="1">
              <a:off x="10679309" y="3442605"/>
              <a:ext cx="0" cy="196047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1820772" y="3021568"/>
              <a:ext cx="35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/>
                <a:t>＋</a:t>
              </a: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853189" y="3494310"/>
              <a:ext cx="35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－</a:t>
              </a:r>
              <a:endParaRPr kumimoji="1" lang="ja-JP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/>
                <p:cNvSpPr txBox="1"/>
                <p:nvPr/>
              </p:nvSpPr>
              <p:spPr>
                <a:xfrm>
                  <a:off x="670353" y="2580831"/>
                  <a:ext cx="180010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dirty="0"/>
                    <a:t>（目標の高さ）</a:t>
                  </a:r>
                  <a:endParaRPr kumimoji="1" lang="en-US" altLang="ja-JP" sz="320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en-US" altLang="ja-JP" dirty="0"/>
                </a:p>
              </p:txBody>
            </p:sp>
          </mc:Choice>
          <mc:Fallback xmlns="">
            <p:sp>
              <p:nvSpPr>
                <p:cNvPr id="23" name="テキスト ボックス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53" y="2580831"/>
                  <a:ext cx="1800106" cy="861774"/>
                </a:xfrm>
                <a:prstGeom prst="rect">
                  <a:avLst/>
                </a:prstGeom>
                <a:blipFill>
                  <a:blip r:embed="rId2"/>
                  <a:stretch>
                    <a:fillRect l="-3051" t="-2837" r="-271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テキスト ボックス 23"/>
            <p:cNvSpPr txBox="1"/>
            <p:nvPr/>
          </p:nvSpPr>
          <p:spPr>
            <a:xfrm>
              <a:off x="2497447" y="2817238"/>
              <a:ext cx="533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ja-JP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2497447" y="2817238"/>
                  <a:ext cx="53383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5" name="テキスト ボックス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47" y="2817238"/>
                  <a:ext cx="533839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5409319" y="1411829"/>
                  <a:ext cx="1636493" cy="892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(</a:t>
                  </a:r>
                  <a:r>
                    <a:rPr lang="ja-JP" altLang="en-US" dirty="0"/>
                    <a:t>入力電圧</a:t>
                  </a:r>
                  <a:r>
                    <a:rPr lang="en-US" altLang="ja-JP" dirty="0"/>
                    <a:t>)</a:t>
                  </a:r>
                  <a:endParaRPr lang="ja-JP" alt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6" name="テキスト ボックス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9319" y="1411829"/>
                  <a:ext cx="1636493" cy="892552"/>
                </a:xfrm>
                <a:prstGeom prst="rect">
                  <a:avLst/>
                </a:prstGeom>
                <a:blipFill>
                  <a:blip r:embed="rId4"/>
                  <a:stretch>
                    <a:fillRect t="-34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26"/>
                <p:cNvSpPr txBox="1"/>
                <p:nvPr/>
              </p:nvSpPr>
              <p:spPr>
                <a:xfrm>
                  <a:off x="6368006" y="2858238"/>
                  <a:ext cx="53383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7" name="テキスト ボックス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006" y="2858238"/>
                  <a:ext cx="53383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8629551" y="2858238"/>
                  <a:ext cx="53383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8" name="テキスト ボックス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551" y="2858238"/>
                  <a:ext cx="533839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テキスト ボックス 28"/>
                <p:cNvSpPr txBox="1"/>
                <p:nvPr/>
              </p:nvSpPr>
              <p:spPr>
                <a:xfrm>
                  <a:off x="10050716" y="2554161"/>
                  <a:ext cx="1885913" cy="8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dirty="0"/>
                    <a:t>（</a:t>
                  </a:r>
                  <a14:m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現在の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</a:rPr>
                        <m:t>高さ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）</m:t>
                      </m:r>
                    </m:oMath>
                  </a14:m>
                  <a:endParaRPr kumimoji="1" lang="en-US" altLang="ja-JP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29" name="テキスト ボックス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0716" y="2554161"/>
                  <a:ext cx="1885913" cy="869277"/>
                </a:xfrm>
                <a:prstGeom prst="rect">
                  <a:avLst/>
                </a:prstGeom>
                <a:blipFill>
                  <a:blip r:embed="rId7"/>
                  <a:stretch>
                    <a:fillRect l="-324" t="-281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フローチャート: 結合子 29"/>
            <p:cNvSpPr/>
            <p:nvPr/>
          </p:nvSpPr>
          <p:spPr>
            <a:xfrm>
              <a:off x="4425386" y="3324854"/>
              <a:ext cx="135445" cy="13209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結合子 30"/>
            <p:cNvSpPr/>
            <p:nvPr/>
          </p:nvSpPr>
          <p:spPr>
            <a:xfrm>
              <a:off x="10626503" y="3331585"/>
              <a:ext cx="105612" cy="11102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3276600" y="4326839"/>
                <a:ext cx="4790225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リフト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の方程式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𝐴𝑣</m:t>
                            </m:r>
                            <m:d>
                              <m:d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𝐵𝑢</m:t>
                            </m:r>
                            <m:d>
                              <m:d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𝐶𝑣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𝐷𝑢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ja-JP" alt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ja-JP" sz="1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326839"/>
                <a:ext cx="4790225" cy="710194"/>
              </a:xfrm>
              <a:prstGeom prst="rect">
                <a:avLst/>
              </a:prstGeom>
              <a:blipFill>
                <a:blip r:embed="rId8"/>
                <a:stretch>
                  <a:fillRect l="-11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55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Xcos</a:t>
            </a:r>
            <a:r>
              <a:rPr kumimoji="1" lang="ja-JP" altLang="en-US" dirty="0"/>
              <a:t>によるシミュレーション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65089" cy="250793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825240" y="43815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目標値</a:t>
            </a:r>
            <a:endParaRPr kumimoji="1" lang="en-US" altLang="ja-JP" sz="4000" dirty="0"/>
          </a:p>
          <a:p>
            <a:r>
              <a:rPr lang="ja-JP" altLang="en-US" sz="4000" dirty="0">
                <a:solidFill>
                  <a:srgbClr val="00B050"/>
                </a:solidFill>
              </a:rPr>
              <a:t>電圧</a:t>
            </a:r>
            <a:r>
              <a:rPr lang="ja-JP" altLang="en-US" sz="4000" dirty="0"/>
              <a:t>　　を確認する</a:t>
            </a:r>
            <a:endParaRPr lang="en-US" altLang="ja-JP" sz="4000" dirty="0"/>
          </a:p>
          <a:p>
            <a:r>
              <a:rPr lang="ja-JP" altLang="en-US" sz="4000" dirty="0">
                <a:solidFill>
                  <a:srgbClr val="FF0000"/>
                </a:solidFill>
              </a:rPr>
              <a:t>現在値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80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8" y="417651"/>
            <a:ext cx="9154612" cy="56402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69754" r="62827" b="7778"/>
          <a:stretch/>
        </p:blipFill>
        <p:spPr>
          <a:xfrm>
            <a:off x="281940" y="3290236"/>
            <a:ext cx="3167113" cy="1540844"/>
          </a:xfrm>
          <a:prstGeom prst="rect">
            <a:avLst/>
          </a:prstGeom>
          <a:ln>
            <a:solidFill>
              <a:schemeClr val="tx1"/>
            </a:solidFill>
            <a:prstDash val="lgDashDot"/>
          </a:ln>
        </p:spPr>
      </p:pic>
      <p:cxnSp>
        <p:nvCxnSpPr>
          <p:cNvPr id="7" name="直線矢印コネクタ 6"/>
          <p:cNvCxnSpPr>
            <a:cxnSpLocks/>
            <a:stCxn id="5" idx="3"/>
          </p:cNvCxnSpPr>
          <p:nvPr/>
        </p:nvCxnSpPr>
        <p:spPr>
          <a:xfrm>
            <a:off x="3449053" y="4060658"/>
            <a:ext cx="1321067" cy="5037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32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おわりに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ノイズ対策</a:t>
            </a:r>
            <a:endParaRPr kumimoji="1" lang="en-US" altLang="ja-JP" sz="3600" dirty="0"/>
          </a:p>
          <a:p>
            <a:pPr lvl="1"/>
            <a:r>
              <a:rPr kumimoji="1" lang="ja-JP" altLang="en-US" sz="3200" dirty="0"/>
              <a:t>電流検出器での検出誤差</a:t>
            </a:r>
            <a:endParaRPr kumimoji="1" lang="en-US" altLang="ja-JP" sz="3200" dirty="0"/>
          </a:p>
          <a:p>
            <a:endParaRPr kumimoji="1" lang="en-US" altLang="ja-JP" sz="3600" dirty="0"/>
          </a:p>
          <a:p>
            <a:r>
              <a:rPr lang="ja-JP" altLang="en-US" sz="3600" dirty="0"/>
              <a:t>ドリフト対策</a:t>
            </a:r>
            <a:endParaRPr lang="en-US" altLang="ja-JP" sz="3600" dirty="0"/>
          </a:p>
          <a:p>
            <a:pPr lvl="1"/>
            <a:r>
              <a:rPr kumimoji="1" lang="ja-JP" altLang="en-US" sz="3200" dirty="0"/>
              <a:t>モデル化誤差</a:t>
            </a:r>
          </a:p>
        </p:txBody>
      </p:sp>
    </p:spTree>
    <p:extLst>
      <p:ext uri="{BB962C8B-B14F-4D97-AF65-F5344CB8AC3E}">
        <p14:creationId xmlns:p14="http://schemas.microsoft.com/office/powerpoint/2010/main" val="4279540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876300" y="1122363"/>
            <a:ext cx="10439400" cy="2387600"/>
          </a:xfrm>
        </p:spPr>
        <p:txBody>
          <a:bodyPr/>
          <a:lstStyle/>
          <a:p>
            <a:r>
              <a:rPr kumimoji="1" lang="ja-JP" altLang="en-US" dirty="0"/>
              <a:t>ここから先スライドはメモ帳</a:t>
            </a: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912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センサレス制御の手法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モータの「</a:t>
            </a:r>
            <a:r>
              <a:rPr kumimoji="1" lang="ja-JP" altLang="en-US" dirty="0">
                <a:solidFill>
                  <a:srgbClr val="FFC000"/>
                </a:solidFill>
              </a:rPr>
              <a:t>電流</a:t>
            </a:r>
            <a:r>
              <a:rPr kumimoji="1" lang="ja-JP" altLang="en-US" dirty="0"/>
              <a:t>」と「</a:t>
            </a:r>
            <a:r>
              <a:rPr kumimoji="1" lang="ja-JP" altLang="en-US" dirty="0">
                <a:solidFill>
                  <a:srgbClr val="00B0F0"/>
                </a:solidFill>
              </a:rPr>
              <a:t>電圧</a:t>
            </a:r>
            <a:r>
              <a:rPr kumimoji="1" lang="ja-JP" altLang="en-US" dirty="0"/>
              <a:t>」と「</a:t>
            </a:r>
            <a:r>
              <a:rPr kumimoji="1" lang="ja-JP" altLang="en-US" dirty="0">
                <a:solidFill>
                  <a:srgbClr val="FF0000"/>
                </a:solidFill>
              </a:rPr>
              <a:t>回転数</a:t>
            </a:r>
            <a:r>
              <a:rPr kumimoji="1" lang="ja-JP" altLang="en-US" dirty="0"/>
              <a:t>」には相関がある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→「</a:t>
            </a:r>
            <a:r>
              <a:rPr kumimoji="1" lang="ja-JP" altLang="en-US" dirty="0">
                <a:solidFill>
                  <a:srgbClr val="FFC000"/>
                </a:solidFill>
              </a:rPr>
              <a:t>電流</a:t>
            </a:r>
            <a:r>
              <a:rPr kumimoji="1" lang="ja-JP" altLang="en-US" dirty="0"/>
              <a:t>」「</a:t>
            </a:r>
            <a:r>
              <a:rPr kumimoji="1" lang="ja-JP" altLang="en-US" dirty="0">
                <a:solidFill>
                  <a:srgbClr val="00B0F0"/>
                </a:solidFill>
              </a:rPr>
              <a:t>電圧</a:t>
            </a:r>
            <a:r>
              <a:rPr kumimoji="1" lang="ja-JP" altLang="en-US" dirty="0"/>
              <a:t>」が分かれば「</a:t>
            </a:r>
            <a:r>
              <a:rPr kumimoji="1" lang="ja-JP" altLang="en-US" dirty="0">
                <a:solidFill>
                  <a:srgbClr val="FF0000"/>
                </a:solidFill>
              </a:rPr>
              <a:t>回転数</a:t>
            </a:r>
            <a:r>
              <a:rPr kumimoji="1" lang="ja-JP" altLang="en-US" dirty="0"/>
              <a:t>」が分かる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モータの「</a:t>
            </a:r>
            <a:r>
              <a:rPr lang="ja-JP" altLang="en-US" dirty="0">
                <a:solidFill>
                  <a:srgbClr val="FF0000"/>
                </a:solidFill>
              </a:rPr>
              <a:t>回転数</a:t>
            </a:r>
            <a:r>
              <a:rPr lang="ja-JP" altLang="en-US" dirty="0"/>
              <a:t>」が分かれば「</a:t>
            </a:r>
            <a:r>
              <a:rPr lang="ja-JP" altLang="en-US" dirty="0">
                <a:solidFill>
                  <a:srgbClr val="FF0000"/>
                </a:solidFill>
              </a:rPr>
              <a:t>速度</a:t>
            </a:r>
            <a:r>
              <a:rPr lang="ja-JP" altLang="en-US" dirty="0"/>
              <a:t>」が分かる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「</a:t>
            </a:r>
            <a:r>
              <a:rPr kumimoji="1" lang="ja-JP" altLang="en-US" dirty="0">
                <a:solidFill>
                  <a:srgbClr val="FF0000"/>
                </a:solidFill>
              </a:rPr>
              <a:t>速度</a:t>
            </a:r>
            <a:r>
              <a:rPr kumimoji="1" lang="ja-JP" altLang="en-US" dirty="0"/>
              <a:t>」を積分すれば「</a:t>
            </a:r>
            <a:r>
              <a:rPr kumimoji="1" lang="ja-JP" altLang="en-US" dirty="0">
                <a:solidFill>
                  <a:srgbClr val="00B050"/>
                </a:solidFill>
              </a:rPr>
              <a:t>位置</a:t>
            </a:r>
            <a:r>
              <a:rPr kumimoji="1" lang="ja-JP" altLang="en-US" dirty="0"/>
              <a:t>」が求まる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sz="4800" dirty="0"/>
              <a:t>→「</a:t>
            </a:r>
            <a:r>
              <a:rPr lang="ja-JP" altLang="en-US" sz="4800" dirty="0">
                <a:solidFill>
                  <a:srgbClr val="FFC000"/>
                </a:solidFill>
              </a:rPr>
              <a:t>電流</a:t>
            </a:r>
            <a:r>
              <a:rPr lang="ja-JP" altLang="en-US" sz="4800" dirty="0"/>
              <a:t>」から「</a:t>
            </a:r>
            <a:r>
              <a:rPr lang="ja-JP" altLang="en-US" sz="4800" dirty="0">
                <a:solidFill>
                  <a:srgbClr val="00B050"/>
                </a:solidFill>
              </a:rPr>
              <a:t>位置</a:t>
            </a:r>
            <a:r>
              <a:rPr lang="ja-JP" altLang="en-US" sz="4800" dirty="0"/>
              <a:t>」が分かる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1916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以前の問題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システムが安定しない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→ブロック線図、または運動方程式が間違っている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→状態方程式を修正したところ、安定した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モデル化誤差、検出誤差の補正方法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→着手できていない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→オブザーバはできた　検出誤差の影響は少ない　モデル化誤差については不明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576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1592580" y="365125"/>
            <a:ext cx="4145280" cy="1325563"/>
          </a:xfrm>
        </p:spPr>
        <p:txBody>
          <a:bodyPr/>
          <a:lstStyle/>
          <a:p>
            <a:r>
              <a:rPr kumimoji="1" lang="ja-JP" altLang="en-US" dirty="0"/>
              <a:t>製作したリフト</a:t>
            </a:r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17990"/>
          <a:stretch/>
        </p:blipFill>
        <p:spPr>
          <a:xfrm>
            <a:off x="1502141" y="1318259"/>
            <a:ext cx="4029979" cy="5090119"/>
          </a:xfr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32333" r="15037" b="26555"/>
          <a:stretch/>
        </p:blipFill>
        <p:spPr>
          <a:xfrm>
            <a:off x="7452359" y="3185160"/>
            <a:ext cx="2872740" cy="2819400"/>
          </a:xfrm>
          <a:prstGeom prst="rect">
            <a:avLst/>
          </a:prstGeom>
        </p:spPr>
      </p:pic>
      <p:sp>
        <p:nvSpPr>
          <p:cNvPr id="11" name="タイトル 6"/>
          <p:cNvSpPr txBox="1">
            <a:spLocks/>
          </p:cNvSpPr>
          <p:nvPr/>
        </p:nvSpPr>
        <p:spPr>
          <a:xfrm>
            <a:off x="6720839" y="1965325"/>
            <a:ext cx="4145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リミットセンサ</a:t>
            </a:r>
          </a:p>
        </p:txBody>
      </p:sp>
      <p:cxnSp>
        <p:nvCxnSpPr>
          <p:cNvPr id="13" name="直線矢印コネクタ 12"/>
          <p:cNvCxnSpPr>
            <a:cxnSpLocks/>
          </p:cNvCxnSpPr>
          <p:nvPr/>
        </p:nvCxnSpPr>
        <p:spPr>
          <a:xfrm flipH="1">
            <a:off x="4876801" y="3185160"/>
            <a:ext cx="2575558" cy="204978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 flipH="1" flipV="1">
            <a:off x="4800600" y="5440680"/>
            <a:ext cx="2651759" cy="56388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現在直面している問題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最適制御について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→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18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楕円 44"/>
          <p:cNvSpPr/>
          <p:nvPr/>
        </p:nvSpPr>
        <p:spPr>
          <a:xfrm>
            <a:off x="7455717" y="5498078"/>
            <a:ext cx="991892" cy="991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</a:t>
            </a:r>
            <a:endParaRPr kumimoji="1" lang="ja-JP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447610" y="2689050"/>
            <a:ext cx="371959" cy="3316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: 角を丸くする 26"/>
          <p:cNvSpPr/>
          <p:nvPr/>
        </p:nvSpPr>
        <p:spPr>
          <a:xfrm>
            <a:off x="8819569" y="3305300"/>
            <a:ext cx="1456840" cy="26887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任意の場所で停止させたい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リミットセンサー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ロータリーエンコーダ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2845743" y="2689050"/>
            <a:ext cx="371959" cy="3316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/>
          <p:cNvSpPr/>
          <p:nvPr/>
        </p:nvSpPr>
        <p:spPr>
          <a:xfrm>
            <a:off x="3217702" y="2689050"/>
            <a:ext cx="1456840" cy="10228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53851" y="5498078"/>
            <a:ext cx="991892" cy="991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</a:t>
            </a:r>
            <a:endParaRPr kumimoji="1" lang="ja-JP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四角形: 角を丸くする 15"/>
          <p:cNvSpPr/>
          <p:nvPr/>
        </p:nvSpPr>
        <p:spPr>
          <a:xfrm>
            <a:off x="8819569" y="2689050"/>
            <a:ext cx="1456840" cy="10228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/>
        </p:nvSpPr>
        <p:spPr>
          <a:xfrm rot="5400000">
            <a:off x="2903291" y="2961447"/>
            <a:ext cx="236220" cy="451485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6863383" y="5739648"/>
            <a:ext cx="508752" cy="5087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24" idx="6"/>
          </p:cNvCxnSpPr>
          <p:nvPr/>
        </p:nvCxnSpPr>
        <p:spPr>
          <a:xfrm>
            <a:off x="7372135" y="5994024"/>
            <a:ext cx="835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四角形: 角を丸くする 17"/>
          <p:cNvSpPr/>
          <p:nvPr/>
        </p:nvSpPr>
        <p:spPr>
          <a:xfrm>
            <a:off x="3217702" y="4982799"/>
            <a:ext cx="1456840" cy="1022888"/>
          </a:xfrm>
          <a:prstGeom prst="roundRect">
            <a:avLst/>
          </a:prstGeom>
          <a:solidFill>
            <a:srgbClr val="F4B183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/>
          <p:cNvSpPr/>
          <p:nvPr/>
        </p:nvSpPr>
        <p:spPr>
          <a:xfrm rot="5400000">
            <a:off x="2903291" y="5280037"/>
            <a:ext cx="236220" cy="451485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24000" y="2884413"/>
            <a:ext cx="134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dirty="0"/>
              <a:t>センサー</a:t>
            </a:r>
            <a:r>
              <a:rPr kumimoji="1" lang="en-US" altLang="ja-JP" dirty="0"/>
              <a:t> B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524000" y="5069892"/>
            <a:ext cx="127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dirty="0"/>
              <a:t>センサー</a:t>
            </a:r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412814" y="2884413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/>
              <a:t>400mm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341277" y="5069892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dirty="0"/>
              <a:t>0</a:t>
            </a:r>
            <a:r>
              <a:rPr kumimoji="1" lang="en-US" altLang="ja-JP" dirty="0"/>
              <a:t>mm</a:t>
            </a:r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341277" y="4776756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dirty="0"/>
              <a:t>10</a:t>
            </a:r>
            <a:r>
              <a:rPr kumimoji="1" lang="en-US" altLang="ja-JP" dirty="0"/>
              <a:t>mm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341277" y="4464902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dirty="0"/>
              <a:t>20</a:t>
            </a:r>
            <a:r>
              <a:rPr kumimoji="1" lang="en-US" altLang="ja-JP" dirty="0"/>
              <a:t>mm</a:t>
            </a:r>
            <a:endParaRPr kumimoji="1" lang="ja-JP" altLang="en-US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412814" y="3161813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/>
              <a:t>390mm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7412814" y="3423154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dirty="0"/>
              <a:t>38</a:t>
            </a:r>
            <a:r>
              <a:rPr kumimoji="1" lang="en-US" altLang="ja-JP" dirty="0"/>
              <a:t>0mm</a:t>
            </a:r>
            <a:endParaRPr kumimoji="1" lang="ja-JP" altLang="en-US" dirty="0"/>
          </a:p>
        </p:txBody>
      </p:sp>
      <p:cxnSp>
        <p:nvCxnSpPr>
          <p:cNvPr id="43" name="直線コネクタ 42"/>
          <p:cNvCxnSpPr/>
          <p:nvPr/>
        </p:nvCxnSpPr>
        <p:spPr>
          <a:xfrm>
            <a:off x="7951664" y="3829208"/>
            <a:ext cx="0" cy="5181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3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エンコーダの欠点</a:t>
            </a:r>
          </a:p>
        </p:txBody>
      </p:sp>
      <p:grpSp>
        <p:nvGrpSpPr>
          <p:cNvPr id="8" name="グループ化 7"/>
          <p:cNvGrpSpPr/>
          <p:nvPr/>
        </p:nvGrpSpPr>
        <p:grpSpPr>
          <a:xfrm>
            <a:off x="407092" y="1927322"/>
            <a:ext cx="3311468" cy="4132351"/>
            <a:chOff x="676245" y="3266908"/>
            <a:chExt cx="1913020" cy="238724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2" t="28186" r="21943" b="25097"/>
            <a:stretch/>
          </p:blipFill>
          <p:spPr>
            <a:xfrm>
              <a:off x="951875" y="3266908"/>
              <a:ext cx="1361761" cy="2009428"/>
            </a:xfrm>
            <a:prstGeom prst="rect">
              <a:avLst/>
            </a:prstGeom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676245" y="5368050"/>
              <a:ext cx="1913020" cy="286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ロータリーエンコーダ</a:t>
              </a: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500522" y="2748145"/>
            <a:ext cx="3383491" cy="3462621"/>
            <a:chOff x="2447325" y="3914097"/>
            <a:chExt cx="2523282" cy="2582294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8" t="22544" r="18627" b="15401"/>
            <a:stretch/>
          </p:blipFill>
          <p:spPr>
            <a:xfrm>
              <a:off x="2486116" y="3914097"/>
              <a:ext cx="2403784" cy="1366000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2447325" y="6014381"/>
              <a:ext cx="2523282" cy="48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ロータリーエンコーダ一体型モータ</a:t>
              </a:r>
            </a:p>
          </p:txBody>
        </p:sp>
      </p:grpSp>
      <p:sp>
        <p:nvSpPr>
          <p:cNvPr id="15" name="テキスト ボックス 14"/>
          <p:cNvSpPr txBox="1"/>
          <p:nvPr/>
        </p:nvSpPr>
        <p:spPr>
          <a:xfrm>
            <a:off x="6968241" y="2431357"/>
            <a:ext cx="4566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・エンコーダ</a:t>
            </a:r>
            <a:r>
              <a:rPr lang="ja-JP" altLang="en-US" sz="2800" dirty="0"/>
              <a:t>の入手</a:t>
            </a:r>
            <a:endParaRPr kumimoji="1" lang="en-US" altLang="ja-JP" sz="2800" dirty="0"/>
          </a:p>
          <a:p>
            <a:r>
              <a:rPr kumimoji="1" lang="ja-JP" altLang="en-US" sz="2800" dirty="0"/>
              <a:t>・取付用の部品を製作する必要がある</a:t>
            </a:r>
            <a:endParaRPr kumimoji="1" lang="en-US" altLang="ja-JP" sz="2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195108" y="4557021"/>
            <a:ext cx="4829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コスト</a:t>
            </a:r>
            <a:r>
              <a:rPr lang="ja-JP" altLang="en-US" sz="2800" dirty="0"/>
              <a:t>（金</a:t>
            </a:r>
            <a:r>
              <a:rPr lang="en-US" altLang="ja-JP" sz="2800" dirty="0"/>
              <a:t>, </a:t>
            </a:r>
            <a:r>
              <a:rPr lang="ja-JP" altLang="en-US" sz="2800" dirty="0"/>
              <a:t>時間</a:t>
            </a:r>
            <a:r>
              <a:rPr lang="en-US" altLang="ja-JP" sz="2800" dirty="0"/>
              <a:t>, </a:t>
            </a:r>
            <a:r>
              <a:rPr lang="ja-JP" altLang="en-US" sz="2800" dirty="0"/>
              <a:t>人員）</a:t>
            </a:r>
            <a:endParaRPr lang="en-US" altLang="ja-JP" sz="2800" dirty="0"/>
          </a:p>
          <a:p>
            <a:r>
              <a:rPr kumimoji="1" lang="ja-JP" altLang="en-US" sz="3600" dirty="0"/>
              <a:t>がかかる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9251711" y="3916680"/>
            <a:ext cx="0" cy="5486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52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位置制御とは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kumimoji="1" lang="ja-JP" altLang="en-US" dirty="0"/>
              <a:t>目的の場所に対象を素早く正確にもっていく制御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" b="21235"/>
          <a:stretch/>
        </p:blipFill>
        <p:spPr>
          <a:xfrm>
            <a:off x="1088707" y="2437766"/>
            <a:ext cx="2573123" cy="342963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4" b="16444"/>
          <a:stretch/>
        </p:blipFill>
        <p:spPr>
          <a:xfrm>
            <a:off x="3912337" y="2437765"/>
            <a:ext cx="2671159" cy="342963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68680" y="5996940"/>
            <a:ext cx="2887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ロボットアーム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787140" y="5996940"/>
            <a:ext cx="2887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ＮＣ工作機械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33360" y="3675529"/>
            <a:ext cx="3977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位置をフィードバックして制御</a:t>
            </a:r>
          </a:p>
        </p:txBody>
      </p:sp>
      <p:sp>
        <p:nvSpPr>
          <p:cNvPr id="9" name="矢印: 右 8"/>
          <p:cNvSpPr/>
          <p:nvPr/>
        </p:nvSpPr>
        <p:spPr>
          <a:xfrm>
            <a:off x="6880860" y="3161982"/>
            <a:ext cx="952500" cy="198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48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フィードバック制御とは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-388620" y="3589020"/>
            <a:ext cx="12687300" cy="17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部分円 4"/>
          <p:cNvSpPr/>
          <p:nvPr/>
        </p:nvSpPr>
        <p:spPr>
          <a:xfrm rot="2700000">
            <a:off x="297179" y="3792397"/>
            <a:ext cx="632460" cy="632460"/>
          </a:xfrm>
          <a:prstGeom prst="pie">
            <a:avLst/>
          </a:prstGeom>
          <a:solidFill>
            <a:srgbClr val="FFFF00">
              <a:alpha val="50980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弧 5"/>
          <p:cNvSpPr/>
          <p:nvPr/>
        </p:nvSpPr>
        <p:spPr>
          <a:xfrm>
            <a:off x="-3558540" y="4121504"/>
            <a:ext cx="8793480" cy="3196590"/>
          </a:xfrm>
          <a:prstGeom prst="arc">
            <a:avLst>
              <a:gd name="adj1" fmla="val 16200000"/>
              <a:gd name="adj2" fmla="val 21465122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部分円 6"/>
          <p:cNvSpPr/>
          <p:nvPr/>
        </p:nvSpPr>
        <p:spPr>
          <a:xfrm rot="6289889">
            <a:off x="5076367" y="5509261"/>
            <a:ext cx="632460" cy="632460"/>
          </a:xfrm>
          <a:prstGeom prst="pi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部分円 7"/>
          <p:cNvSpPr/>
          <p:nvPr/>
        </p:nvSpPr>
        <p:spPr>
          <a:xfrm rot="2700000">
            <a:off x="297179" y="2897962"/>
            <a:ext cx="632460" cy="632460"/>
          </a:xfrm>
          <a:prstGeom prst="pie">
            <a:avLst/>
          </a:prstGeom>
          <a:solidFill>
            <a:srgbClr val="FFFF00">
              <a:alpha val="50980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部分円 8"/>
          <p:cNvSpPr/>
          <p:nvPr/>
        </p:nvSpPr>
        <p:spPr>
          <a:xfrm rot="2700000">
            <a:off x="6219476" y="2897962"/>
            <a:ext cx="632460" cy="632460"/>
          </a:xfrm>
          <a:prstGeom prst="pie">
            <a:avLst/>
          </a:prstGeom>
          <a:solidFill>
            <a:srgbClr val="FFFF0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899160" y="3200400"/>
            <a:ext cx="52501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22910" y="2278123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前を向いて歩く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22910" y="4673202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err="1"/>
              <a:t>ながら</a:t>
            </a:r>
            <a:r>
              <a:rPr kumimoji="1" lang="ja-JP" altLang="en-US" dirty="0"/>
              <a:t>歩き</a:t>
            </a:r>
            <a:r>
              <a:rPr lang="ja-JP" altLang="en-US" dirty="0"/>
              <a:t>をする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32320" y="3962400"/>
            <a:ext cx="3573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地面の状況</a:t>
            </a:r>
            <a:endParaRPr kumimoji="1" lang="en-US" altLang="ja-JP" dirty="0"/>
          </a:p>
          <a:p>
            <a:r>
              <a:rPr kumimoji="1" lang="ja-JP" altLang="en-US" dirty="0"/>
              <a:t>左右の脚力の違い</a:t>
            </a:r>
            <a:endParaRPr kumimoji="1" lang="en-US" altLang="ja-JP" dirty="0"/>
          </a:p>
          <a:p>
            <a:r>
              <a:rPr kumimoji="1" lang="ja-JP" altLang="en-US" dirty="0"/>
              <a:t>片手に重い荷物を持っていた</a:t>
            </a:r>
            <a:endParaRPr kumimoji="1" lang="en-US" altLang="ja-JP" dirty="0"/>
          </a:p>
          <a:p>
            <a:r>
              <a:rPr lang="ja-JP" altLang="en-US" dirty="0"/>
              <a:t>人にぶつかった</a:t>
            </a:r>
            <a:endParaRPr kumimoji="1" lang="en-US" altLang="ja-JP" dirty="0"/>
          </a:p>
          <a:p>
            <a:r>
              <a:rPr kumimoji="1" lang="en-US" altLang="ja-JP" dirty="0" err="1"/>
              <a:t>etc</a:t>
            </a:r>
            <a:r>
              <a:rPr lang="en-US" altLang="ja-JP" dirty="0"/>
              <a:t>…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132320" y="1943100"/>
            <a:ext cx="34975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目がずれを認識</a:t>
            </a:r>
            <a:endParaRPr kumimoji="1" lang="en-US" altLang="ja-JP" dirty="0"/>
          </a:p>
          <a:p>
            <a:r>
              <a:rPr lang="ja-JP" altLang="en-US" dirty="0"/>
              <a:t>→足の力を調整</a:t>
            </a:r>
            <a:endParaRPr lang="en-US" altLang="ja-JP" dirty="0"/>
          </a:p>
          <a:p>
            <a:r>
              <a:rPr kumimoji="1" lang="ja-JP" altLang="en-US" dirty="0"/>
              <a:t>→ずれが補正される</a:t>
            </a:r>
          </a:p>
        </p:txBody>
      </p:sp>
      <p:sp>
        <p:nvSpPr>
          <p:cNvPr id="10" name="直方体 9"/>
          <p:cNvSpPr/>
          <p:nvPr/>
        </p:nvSpPr>
        <p:spPr>
          <a:xfrm rot="2253754">
            <a:off x="753278" y="4102129"/>
            <a:ext cx="160786" cy="535503"/>
          </a:xfrm>
          <a:prstGeom prst="cube">
            <a:avLst>
              <a:gd name="adj" fmla="val 79568"/>
            </a:avLst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方体 15"/>
          <p:cNvSpPr/>
          <p:nvPr/>
        </p:nvSpPr>
        <p:spPr>
          <a:xfrm rot="5726560">
            <a:off x="5199732" y="5838955"/>
            <a:ext cx="160786" cy="535503"/>
          </a:xfrm>
          <a:prstGeom prst="cube">
            <a:avLst>
              <a:gd name="adj" fmla="val 79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7820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矢印: 右 6"/>
          <p:cNvSpPr/>
          <p:nvPr/>
        </p:nvSpPr>
        <p:spPr>
          <a:xfrm>
            <a:off x="5455920" y="4015740"/>
            <a:ext cx="2705100" cy="1287780"/>
          </a:xfrm>
          <a:prstGeom prst="rightArrow">
            <a:avLst>
              <a:gd name="adj1" fmla="val 21598"/>
              <a:gd name="adj2" fmla="val 38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/>
          <p:cNvSpPr/>
          <p:nvPr/>
        </p:nvSpPr>
        <p:spPr>
          <a:xfrm>
            <a:off x="3444240" y="3943879"/>
            <a:ext cx="2179320" cy="1524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センサレス制御の手法</a:t>
            </a:r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3271473120"/>
              </p:ext>
            </p:extLst>
          </p:nvPr>
        </p:nvGraphicFramePr>
        <p:xfrm>
          <a:off x="563880" y="1999827"/>
          <a:ext cx="5222240" cy="3158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6303343" y="4015740"/>
            <a:ext cx="1132174" cy="12877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∫</a:t>
            </a:r>
            <a:endParaRPr kumimoji="1" lang="ja-JP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8328234" y="2253699"/>
            <a:ext cx="2820692" cy="3800920"/>
            <a:chOff x="8213934" y="1666959"/>
            <a:chExt cx="2820692" cy="3800920"/>
          </a:xfrm>
        </p:grpSpPr>
        <p:sp>
          <p:nvSpPr>
            <p:cNvPr id="11" name="楕円 10"/>
            <p:cNvSpPr/>
            <p:nvPr/>
          </p:nvSpPr>
          <p:spPr>
            <a:xfrm>
              <a:off x="8213934" y="4475987"/>
              <a:ext cx="991892" cy="9918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9205827" y="1666959"/>
              <a:ext cx="371959" cy="3316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四角形: 角を丸くする 12"/>
            <p:cNvSpPr/>
            <p:nvPr/>
          </p:nvSpPr>
          <p:spPr>
            <a:xfrm>
              <a:off x="9577786" y="2283209"/>
              <a:ext cx="1456840" cy="268872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四角形: 角を丸くする 13"/>
            <p:cNvSpPr/>
            <p:nvPr/>
          </p:nvSpPr>
          <p:spPr>
            <a:xfrm>
              <a:off x="9577786" y="1666959"/>
              <a:ext cx="1456840" cy="102288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400" dirty="0">
                  <a:solidFill>
                    <a:srgbClr val="FF0000"/>
                  </a:solidFill>
                </a:rPr>
                <a:t>位置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四角形: 角を丸くする 16"/>
          <p:cNvSpPr/>
          <p:nvPr/>
        </p:nvSpPr>
        <p:spPr>
          <a:xfrm>
            <a:off x="563879" y="1690688"/>
            <a:ext cx="5212081" cy="392959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/>
          <p:cNvSpPr/>
          <p:nvPr/>
        </p:nvSpPr>
        <p:spPr>
          <a:xfrm>
            <a:off x="4708692" y="1536648"/>
            <a:ext cx="1325880" cy="6172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モータ</a:t>
            </a:r>
            <a:endParaRPr kumimoji="1" lang="ja-JP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電流を検出して回転数を算出する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1544370" y="2471048"/>
            <a:ext cx="3476747" cy="3363502"/>
            <a:chOff x="5950130" y="3049961"/>
            <a:chExt cx="3027740" cy="2716403"/>
          </a:xfrm>
        </p:grpSpPr>
        <p:cxnSp>
          <p:nvCxnSpPr>
            <p:cNvPr id="4" name="直線コネクタ 3"/>
            <p:cNvCxnSpPr/>
            <p:nvPr/>
          </p:nvCxnSpPr>
          <p:spPr>
            <a:xfrm>
              <a:off x="6153665" y="3218935"/>
              <a:ext cx="16592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/>
            <p:cNvCxnSpPr/>
            <p:nvPr/>
          </p:nvCxnSpPr>
          <p:spPr>
            <a:xfrm>
              <a:off x="6153665" y="5189512"/>
              <a:ext cx="16592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>
              <a:off x="6966473" y="3224788"/>
              <a:ext cx="0" cy="3274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楕円 6"/>
            <p:cNvSpPr/>
            <p:nvPr/>
          </p:nvSpPr>
          <p:spPr>
            <a:xfrm>
              <a:off x="6793025" y="3558420"/>
              <a:ext cx="371608" cy="3716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ysClr val="windowText" lastClr="000000"/>
                  </a:solidFill>
                </a:rPr>
                <a:t>M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6885927" y="4469730"/>
              <a:ext cx="185804" cy="4139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" name="直線コネクタ 8"/>
            <p:cNvCxnSpPr>
              <a:stCxn id="7" idx="4"/>
            </p:cNvCxnSpPr>
            <p:nvPr/>
          </p:nvCxnSpPr>
          <p:spPr>
            <a:xfrm>
              <a:off x="6978829" y="3930028"/>
              <a:ext cx="1381" cy="5397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>
              <a:stCxn id="8" idx="2"/>
            </p:cNvCxnSpPr>
            <p:nvPr/>
          </p:nvCxnSpPr>
          <p:spPr>
            <a:xfrm>
              <a:off x="6978829" y="4883681"/>
              <a:ext cx="1381" cy="3058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6978829" y="4182762"/>
              <a:ext cx="6947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>
              <a:off x="7620823" y="4182762"/>
              <a:ext cx="0" cy="100675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/>
            <p:cNvSpPr txBox="1"/>
            <p:nvPr/>
          </p:nvSpPr>
          <p:spPr>
            <a:xfrm>
              <a:off x="7808443" y="3049961"/>
              <a:ext cx="611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 err="1"/>
                <a:t>Vcc</a:t>
              </a:r>
              <a:endParaRPr kumimoji="1" lang="ja-JP" altLang="en-US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7808443" y="5020235"/>
              <a:ext cx="611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GND</a:t>
              </a:r>
              <a:endParaRPr kumimoji="1" lang="ja-JP" altLang="en-US" dirty="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7000329" y="4492039"/>
              <a:ext cx="639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R</a:t>
              </a:r>
              <a:r>
                <a:rPr kumimoji="1" lang="en-US" altLang="ja-JP" sz="1400" dirty="0"/>
                <a:t>[Ω]</a:t>
              </a:r>
              <a:endParaRPr kumimoji="1" lang="ja-JP" altLang="en-US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7595185" y="4492039"/>
              <a:ext cx="639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E</a:t>
              </a:r>
              <a:r>
                <a:rPr kumimoji="1" lang="en-US" altLang="ja-JP" sz="1400" dirty="0"/>
                <a:t>[v]</a:t>
              </a:r>
              <a:endParaRPr kumimoji="1" lang="ja-JP" altLang="en-US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950130" y="5397032"/>
              <a:ext cx="2032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電流計測回路</a:t>
              </a:r>
            </a:p>
          </p:txBody>
        </p:sp>
        <p:cxnSp>
          <p:nvCxnSpPr>
            <p:cNvPr id="18" name="直線矢印コネクタ 17"/>
            <p:cNvCxnSpPr/>
            <p:nvPr/>
          </p:nvCxnSpPr>
          <p:spPr>
            <a:xfrm>
              <a:off x="6672789" y="3448765"/>
              <a:ext cx="0" cy="14679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6186450" y="4013617"/>
              <a:ext cx="639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</a:t>
              </a:r>
              <a:r>
                <a:rPr kumimoji="1" lang="en-US" altLang="ja-JP" sz="1400" dirty="0"/>
                <a:t>[A]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7737018" y="3524767"/>
              <a:ext cx="1240852" cy="372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/>
                <a:t>I</a:t>
              </a:r>
              <a:r>
                <a:rPr kumimoji="1" lang="ja-JP" altLang="en-US" sz="2400" dirty="0"/>
                <a:t> </a:t>
              </a:r>
              <a:r>
                <a:rPr kumimoji="1" lang="en-US" altLang="ja-JP" sz="2400" dirty="0"/>
                <a:t>=</a:t>
              </a:r>
              <a:r>
                <a:rPr kumimoji="1" lang="ja-JP" altLang="en-US" sz="2400" dirty="0"/>
                <a:t> </a:t>
              </a:r>
              <a:r>
                <a:rPr kumimoji="1" lang="en-US" altLang="ja-JP" sz="2400" dirty="0"/>
                <a:t>E/R</a:t>
              </a:r>
              <a:endParaRPr kumimoji="1" lang="ja-JP" altLang="en-US" sz="2400" dirty="0"/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5583575" y="2192691"/>
            <a:ext cx="4566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・モーターの回路に割り込ませるだけで済む</a:t>
            </a:r>
            <a:endParaRPr kumimoji="1" lang="en-US" altLang="ja-JP" sz="2800" dirty="0"/>
          </a:p>
          <a:p>
            <a:r>
              <a:rPr kumimoji="1" lang="ja-JP" altLang="en-US" sz="2800" dirty="0"/>
              <a:t>・回路の取付には金属加工が必要ない</a:t>
            </a:r>
            <a:endParaRPr kumimoji="1" lang="en-US" altLang="ja-JP" sz="28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583574" y="1757023"/>
            <a:ext cx="878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利点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583575" y="4643227"/>
            <a:ext cx="4566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・電流計の選定、製作が必要</a:t>
            </a:r>
            <a:endParaRPr kumimoji="1" lang="en-US" altLang="ja-JP" sz="28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583574" y="4207559"/>
            <a:ext cx="878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欠</a:t>
            </a:r>
            <a:r>
              <a:rPr kumimoji="1" lang="ja-JP" altLang="en-US" sz="2400" dirty="0"/>
              <a:t>点</a:t>
            </a:r>
          </a:p>
        </p:txBody>
      </p:sp>
    </p:spTree>
    <p:extLst>
      <p:ext uri="{BB962C8B-B14F-4D97-AF65-F5344CB8AC3E}">
        <p14:creationId xmlns:p14="http://schemas.microsoft.com/office/powerpoint/2010/main" val="101764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運動</a:t>
            </a:r>
            <a:r>
              <a:rPr kumimoji="1" lang="ja-JP" altLang="en-US" dirty="0"/>
              <a:t>方程式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1525793" y="2879173"/>
                <a:ext cx="4320540" cy="101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en-US" altLang="ja-JP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ja-JP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32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ja-JP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3200" i="1" dirty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793" y="2879173"/>
                <a:ext cx="4320540" cy="10111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5846333" y="646456"/>
            <a:ext cx="5184108" cy="5889060"/>
            <a:chOff x="6350782" y="1219200"/>
            <a:chExt cx="4175210" cy="4742970"/>
          </a:xfrm>
        </p:grpSpPr>
        <p:sp>
          <p:nvSpPr>
            <p:cNvPr id="50" name="矢印: 下 49"/>
            <p:cNvSpPr/>
            <p:nvPr/>
          </p:nvSpPr>
          <p:spPr>
            <a:xfrm rot="10800000">
              <a:off x="8407022" y="1371719"/>
              <a:ext cx="542240" cy="1269677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矢印: 下 42"/>
            <p:cNvSpPr/>
            <p:nvPr/>
          </p:nvSpPr>
          <p:spPr>
            <a:xfrm>
              <a:off x="8445667" y="3356537"/>
              <a:ext cx="542240" cy="56776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6350782" y="1219200"/>
              <a:ext cx="4175210" cy="4742970"/>
              <a:chOff x="7318522" y="60960"/>
              <a:chExt cx="4175210" cy="47429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/>
                  <p:cNvSpPr txBox="1"/>
                  <p:nvPr/>
                </p:nvSpPr>
                <p:spPr>
                  <a:xfrm>
                    <a:off x="10632672" y="2869204"/>
                    <a:ext cx="861060" cy="3718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ja-JP" altLang="en-US" sz="2400" dirty="0"/>
                  </a:p>
                </p:txBody>
              </p:sp>
            </mc:Choice>
            <mc:Fallback xmlns="">
              <p:sp>
                <p:nvSpPr>
                  <p:cNvPr id="27" name="テキスト ボックス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32672" y="2869204"/>
                    <a:ext cx="861060" cy="37181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578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グループ化 38"/>
              <p:cNvGrpSpPr/>
              <p:nvPr/>
            </p:nvGrpSpPr>
            <p:grpSpPr>
              <a:xfrm>
                <a:off x="8049555" y="60960"/>
                <a:ext cx="2892765" cy="4742970"/>
                <a:chOff x="8049555" y="60960"/>
                <a:chExt cx="2892765" cy="4742970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8545503" y="593550"/>
                  <a:ext cx="371959" cy="331663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楕円 6"/>
                <p:cNvSpPr/>
                <p:nvPr/>
              </p:nvSpPr>
              <p:spPr>
                <a:xfrm>
                  <a:off x="8049557" y="3402578"/>
                  <a:ext cx="991892" cy="99189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21" name="直線コネクタ 20"/>
                <p:cNvCxnSpPr>
                  <a:stCxn id="5" idx="2"/>
                </p:cNvCxnSpPr>
                <p:nvPr/>
              </p:nvCxnSpPr>
              <p:spPr>
                <a:xfrm>
                  <a:off x="8731483" y="3910187"/>
                  <a:ext cx="218035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/>
                <p:cNvCxnSpPr>
                  <a:stCxn id="6" idx="2"/>
                </p:cNvCxnSpPr>
                <p:nvPr/>
              </p:nvCxnSpPr>
              <p:spPr>
                <a:xfrm>
                  <a:off x="9645882" y="2319473"/>
                  <a:ext cx="1296438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矢印コネクタ 24"/>
                <p:cNvCxnSpPr/>
                <p:nvPr/>
              </p:nvCxnSpPr>
              <p:spPr>
                <a:xfrm flipV="1">
                  <a:off x="10721340" y="2319473"/>
                  <a:ext cx="0" cy="1590714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楕円 27"/>
                <p:cNvSpPr/>
                <p:nvPr/>
              </p:nvSpPr>
              <p:spPr>
                <a:xfrm>
                  <a:off x="8049557" y="90445"/>
                  <a:ext cx="991892" cy="991892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30" name="直線コネクタ 29"/>
                <p:cNvCxnSpPr>
                  <a:stCxn id="7" idx="2"/>
                  <a:endCxn id="28" idx="2"/>
                </p:cNvCxnSpPr>
                <p:nvPr/>
              </p:nvCxnSpPr>
              <p:spPr>
                <a:xfrm flipV="1">
                  <a:off x="8049557" y="586391"/>
                  <a:ext cx="0" cy="331213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/>
                <p:cNvCxnSpPr>
                  <a:stCxn id="7" idx="6"/>
                  <a:endCxn id="28" idx="6"/>
                </p:cNvCxnSpPr>
                <p:nvPr/>
              </p:nvCxnSpPr>
              <p:spPr>
                <a:xfrm flipV="1">
                  <a:off x="9041449" y="586391"/>
                  <a:ext cx="0" cy="331213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円弧 34"/>
                <p:cNvSpPr/>
                <p:nvPr/>
              </p:nvSpPr>
              <p:spPr>
                <a:xfrm rot="5400000">
                  <a:off x="8049555" y="3402577"/>
                  <a:ext cx="991893" cy="991893"/>
                </a:xfrm>
                <a:prstGeom prst="arc">
                  <a:avLst>
                    <a:gd name="adj1" fmla="val 16200000"/>
                    <a:gd name="adj2" fmla="val 5315040"/>
                  </a:avLst>
                </a:prstGeom>
                <a:ln w="571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円弧 37"/>
                <p:cNvSpPr/>
                <p:nvPr/>
              </p:nvSpPr>
              <p:spPr>
                <a:xfrm rot="16200000">
                  <a:off x="8049555" y="60960"/>
                  <a:ext cx="991893" cy="991893"/>
                </a:xfrm>
                <a:prstGeom prst="arc">
                  <a:avLst>
                    <a:gd name="adj1" fmla="val 16200000"/>
                    <a:gd name="adj2" fmla="val 5315040"/>
                  </a:avLst>
                </a:prstGeom>
                <a:ln w="571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四角形: 角を丸くする 5"/>
                <p:cNvSpPr/>
                <p:nvPr/>
              </p:nvSpPr>
              <p:spPr>
                <a:xfrm>
                  <a:off x="8917462" y="1296585"/>
                  <a:ext cx="1456840" cy="1022888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テキスト ボックス 25"/>
                    <p:cNvSpPr txBox="1"/>
                    <p:nvPr/>
                  </p:nvSpPr>
                  <p:spPr>
                    <a:xfrm>
                      <a:off x="9290842" y="1623363"/>
                      <a:ext cx="861060" cy="3718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ja-JP" sz="240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ja-JP" sz="2400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ja-JP" sz="2400" i="1" dirty="0" smtClean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kumimoji="1" lang="en-US" altLang="ja-JP" sz="2400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kumimoji="1" lang="ja-JP" altLang="en-US" sz="2400" dirty="0"/>
                    </a:p>
                  </p:txBody>
                </p:sp>
              </mc:Choice>
              <mc:Fallback xmlns="">
                <p:sp>
                  <p:nvSpPr>
                    <p:cNvPr id="26" name="テキスト ボックス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90842" y="1623363"/>
                      <a:ext cx="861060" cy="37181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571" b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テキスト ボックス 43"/>
                    <p:cNvSpPr txBox="1"/>
                    <p:nvPr/>
                  </p:nvSpPr>
                  <p:spPr>
                    <a:xfrm>
                      <a:off x="9098519" y="2786996"/>
                      <a:ext cx="1437031" cy="3718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𝑚𝑔</m:t>
                            </m:r>
                            <m:r>
                              <a:rPr kumimoji="1" lang="en-US" altLang="ja-JP" sz="2400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ja-JP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ja-JP" sz="2400" b="0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p>
                              <m:sSupPr>
                                <m:ctrlPr>
                                  <a:rPr kumimoji="1" lang="en-US" altLang="ja-JP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1" lang="en-US" altLang="ja-JP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ja-JP" sz="2400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kumimoji="1" lang="ja-JP" altLang="en-US" sz="2400" dirty="0"/>
                    </a:p>
                  </p:txBody>
                </p:sp>
              </mc:Choice>
              <mc:Fallback xmlns="">
                <p:sp>
                  <p:nvSpPr>
                    <p:cNvPr id="44" name="テキスト ボックス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98519" y="2786996"/>
                      <a:ext cx="1437031" cy="37181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71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テキスト ボックス 48"/>
                    <p:cNvSpPr txBox="1"/>
                    <p:nvPr/>
                  </p:nvSpPr>
                  <p:spPr>
                    <a:xfrm>
                      <a:off x="9027493" y="4432111"/>
                      <a:ext cx="1484919" cy="3718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a14:m>
                      <a:r>
                        <a:rPr kumimoji="1" lang="en-US" altLang="ja-JP" sz="2400" dirty="0"/>
                        <a:t>(</a:t>
                      </a:r>
                      <a:r>
                        <a:rPr kumimoji="1" lang="ja-JP" altLang="en-US" sz="2400" dirty="0"/>
                        <a:t>半径</a:t>
                      </a:r>
                      <a:r>
                        <a:rPr kumimoji="1" lang="en-US" altLang="ja-JP" sz="2400" dirty="0"/>
                        <a:t>)</a:t>
                      </a:r>
                      <a:endParaRPr kumimoji="1" lang="ja-JP" altLang="en-US" sz="2400" dirty="0"/>
                    </a:p>
                  </p:txBody>
                </p:sp>
              </mc:Choice>
              <mc:Fallback xmlns="">
                <p:sp>
                  <p:nvSpPr>
                    <p:cNvPr id="49" name="テキスト ボックス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27493" y="4432111"/>
                      <a:ext cx="1484919" cy="37181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t="-10526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テキスト ボックス 41"/>
                  <p:cNvSpPr txBox="1"/>
                  <p:nvPr/>
                </p:nvSpPr>
                <p:spPr>
                  <a:xfrm>
                    <a:off x="7318522" y="4025139"/>
                    <a:ext cx="861060" cy="3718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ja-JP" altLang="en-US" sz="2400" dirty="0"/>
                  </a:p>
                </p:txBody>
              </p:sp>
            </mc:Choice>
            <mc:Fallback xmlns="">
              <p:sp>
                <p:nvSpPr>
                  <p:cNvPr id="42" name="テキスト ボックス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8522" y="4025139"/>
                    <a:ext cx="861060" cy="37181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4" r="-1143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テキスト ボックス 50"/>
                  <p:cNvSpPr txBox="1"/>
                  <p:nvPr/>
                </p:nvSpPr>
                <p:spPr>
                  <a:xfrm>
                    <a:off x="9769952" y="627421"/>
                    <a:ext cx="1225708" cy="629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kumimoji="1" lang="en-US" altLang="ja-JP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kumimoji="1" lang="en-US" altLang="ja-JP" sz="2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ja-JP" altLang="en-US" sz="2400" dirty="0"/>
                  </a:p>
                </p:txBody>
              </p:sp>
            </mc:Choice>
            <mc:Fallback xmlns="">
              <p:sp>
                <p:nvSpPr>
                  <p:cNvPr id="51" name="テキスト ボックス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69952" y="627421"/>
                    <a:ext cx="1225708" cy="6293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円弧 40"/>
            <p:cNvSpPr/>
            <p:nvPr/>
          </p:nvSpPr>
          <p:spPr>
            <a:xfrm>
              <a:off x="7341867" y="4813158"/>
              <a:ext cx="510540" cy="510540"/>
            </a:xfrm>
            <a:prstGeom prst="arc">
              <a:avLst>
                <a:gd name="adj1" fmla="val 16200000"/>
                <a:gd name="adj2" fmla="val 11693411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矢印コネクタ 46"/>
            <p:cNvCxnSpPr>
              <a:endCxn id="7" idx="5"/>
            </p:cNvCxnSpPr>
            <p:nvPr/>
          </p:nvCxnSpPr>
          <p:spPr>
            <a:xfrm flipH="1" flipV="1">
              <a:off x="7928450" y="5407451"/>
              <a:ext cx="339250" cy="320964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矢印: 右 51"/>
          <p:cNvSpPr/>
          <p:nvPr/>
        </p:nvSpPr>
        <p:spPr>
          <a:xfrm rot="10800000">
            <a:off x="5502616" y="2571056"/>
            <a:ext cx="823468" cy="1813314"/>
          </a:xfrm>
          <a:prstGeom prst="rightArrow">
            <a:avLst>
              <a:gd name="adj1" fmla="val 50000"/>
              <a:gd name="adj2" fmla="val 4629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12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5352</TotalTime>
  <Words>659</Words>
  <Application>Microsoft Office PowerPoint</Application>
  <PresentationFormat>ワイド画面</PresentationFormat>
  <Paragraphs>149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游ゴシック</vt:lpstr>
      <vt:lpstr>游ゴシック Light</vt:lpstr>
      <vt:lpstr>Arial</vt:lpstr>
      <vt:lpstr>Cambria Math</vt:lpstr>
      <vt:lpstr>Office テーマ</vt:lpstr>
      <vt:lpstr>位置センサを使用しない位置制御の研究 </vt:lpstr>
      <vt:lpstr>製作したリフト</vt:lpstr>
      <vt:lpstr>任意の場所で停止させたい</vt:lpstr>
      <vt:lpstr>エンコーダの欠点</vt:lpstr>
      <vt:lpstr>位置制御とは</vt:lpstr>
      <vt:lpstr>フィードバック制御とは</vt:lpstr>
      <vt:lpstr>センサレス制御の手法</vt:lpstr>
      <vt:lpstr>電流を検出して回転数を算出する</vt:lpstr>
      <vt:lpstr>運動方程式</vt:lpstr>
      <vt:lpstr>運動方程式</vt:lpstr>
      <vt:lpstr>状態方程式とは</vt:lpstr>
      <vt:lpstr>状態方程式に変換</vt:lpstr>
      <vt:lpstr>制御系設計</vt:lpstr>
      <vt:lpstr>Xcosによるシミュレーション</vt:lpstr>
      <vt:lpstr>結果</vt:lpstr>
      <vt:lpstr>おわりに</vt:lpstr>
      <vt:lpstr>ここから先スライドはメモ帳</vt:lpstr>
      <vt:lpstr>センサレス制御の手法</vt:lpstr>
      <vt:lpstr>以前の問題</vt:lpstr>
      <vt:lpstr>現在直面している問題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位置センサを使用しない位置制御の研究</dc:title>
  <dc:creator>高倉啓祐</dc:creator>
  <cp:lastModifiedBy>高倉啓祐</cp:lastModifiedBy>
  <cp:revision>61</cp:revision>
  <dcterms:created xsi:type="dcterms:W3CDTF">2016-12-14T11:27:05Z</dcterms:created>
  <dcterms:modified xsi:type="dcterms:W3CDTF">2017-01-28T01:58:08Z</dcterms:modified>
</cp:coreProperties>
</file>